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slides/charts/chart1.xml" ContentType="application/vnd.openxmlformats-officedocument.drawingml.chart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0ba99c5e4e74203" /><Relationship Type="http://schemas.openxmlformats.org/officeDocument/2006/relationships/extended-properties" Target="/docProps/app.xml" Id="R6689239144b845b2" /><Relationship Type="http://schemas.openxmlformats.org/officeDocument/2006/relationships/officeDocument" Target="/ppt/presentation.xml" Id="R4786605069b84b5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a77d83cac0d4ae7"/>
  </p:sldMasterIdLst>
  <p:notesMasterIdLst>
    <p:notesMasterId xmlns:r="http://schemas.openxmlformats.org/officeDocument/2006/relationships" r:id="R8627f5455e2b4f14"/>
  </p:notesMasterIdLst>
  <p:sldIdLst>
    <p:sldId xmlns:r="http://schemas.openxmlformats.org/officeDocument/2006/relationships" id="256" r:id="R1ba746a04d2041c7"/>
    <p:sldId xmlns:r="http://schemas.openxmlformats.org/officeDocument/2006/relationships" id="257" r:id="R67eeb2503c444985"/>
    <p:sldId xmlns:r="http://schemas.openxmlformats.org/officeDocument/2006/relationships" id="258" r:id="Rc0c3b16ef8af438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56965fe37924b84" /><Relationship Type="http://schemas.openxmlformats.org/officeDocument/2006/relationships/slideMaster" Target="/ppt/slideMasters/slideMaster1.xml" Id="Rda77d83cac0d4ae7" /><Relationship Type="http://schemas.openxmlformats.org/officeDocument/2006/relationships/notesMaster" Target="/ppt/notesMasters/notesMaster1.xml" Id="R8627f5455e2b4f14" /><Relationship Type="http://schemas.openxmlformats.org/officeDocument/2006/relationships/presProps" Target="/ppt/presProps.xml" Id="R1a3152a9d9cc476c" /><Relationship Type="http://schemas.openxmlformats.org/officeDocument/2006/relationships/tableStyles" Target="/ppt/tableStyles.xml" Id="Rb13a7a9cbea246fe" /><Relationship Type="http://schemas.openxmlformats.org/officeDocument/2006/relationships/slide" Target="/ppt/slides/slide1.xml" Id="R1ba746a04d2041c7" /><Relationship Type="http://schemas.openxmlformats.org/officeDocument/2006/relationships/slide" Target="/ppt/slides/slide2.xml" Id="R67eeb2503c444985" /><Relationship Type="http://schemas.openxmlformats.org/officeDocument/2006/relationships/slide" Target="/ppt/slides/slide3.xml" Id="Rc0c3b16ef8af438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569550c598e419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9af95477c354386" /><Relationship Type="http://schemas.openxmlformats.org/officeDocument/2006/relationships/notesMaster" Target="/ppt/notesMasters/notesMaster1.xml" Id="R80fc5a204461489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837f271c2c044aa" /><Relationship Type="http://schemas.openxmlformats.org/officeDocument/2006/relationships/notesMaster" Target="/ppt/notesMasters/notesMaster1.xml" Id="Rba70b40ce6394da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4320928740f40ae" /><Relationship Type="http://schemas.openxmlformats.org/officeDocument/2006/relationships/notesMaster" Target="/ppt/notesMasters/notesMaster1.xml" Id="R535ca57a09d44af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Claude Labの練習用架空データ。前週A90+B60=150万円、今週A100+B60=160万円。前週比(160-150)/150=6.6667%。Claudeアドインの出力ではなく編集部が制作した見本。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Claude Labの練習用架空データ。前週A90+B60=150万円、今週A100+B60=160万円。前週比(160-150)/150=6.6667%。Claudeアドインの出力ではなく編集部が制作した見本。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Claude Labの練習用架空データ。前週A90+B60=150万円、今週A100+B60=160万円。前週比(160-150)/150=6.6667%。Claudeアドインの出力ではなく編集部が制作した見本。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7971786b4f3497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4fcfc96acec46e4" /><Relationship Type="http://schemas.openxmlformats.org/officeDocument/2006/relationships/slideLayout" Target="/ppt/slideLayouts/slideLayout1.xml" Id="Rc75ffcaf06e9413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75ffcaf06e9413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2b5007cca51424b" /><Relationship Type="http://schemas.openxmlformats.org/officeDocument/2006/relationships/notesSlide" Target="/ppt/notesSlides/notesSlide1.xml" Id="Reb831e81690443d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331e5f2b51e4536" /><Relationship Type="http://schemas.openxmlformats.org/officeDocument/2006/relationships/chart" Target="/ppt/slides/charts/chart1.xml" Id="R1a89e481415045af" /><Relationship Type="http://schemas.openxmlformats.org/officeDocument/2006/relationships/notesSlide" Target="/ppt/notesSlides/notesSlide2.xml" Id="Rd050bd9447dc42b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fcef369a1304d71" /><Relationship Type="http://schemas.openxmlformats.org/officeDocument/2006/relationships/notesSlide" Target="/ppt/notesSlides/notesSlide3.xml" Id="R0c50890b9f4c4b2b" 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col"/>
        <c:grouping val="clustered"/>
        <c:varyColors val="0"/>
        <c:ser>
          <c:idx val="0"/>
          <c:order val="0"/>
          <c:tx>
            <c:v>前週</c:v>
          </c:tx>
          <c:spPr>
            <a:solidFill xmlns:a="http://schemas.openxmlformats.org/drawingml/2006/main">
              <a:srgbClr val="9FB8D7"/>
            </a:solidFill>
          </c:spPr>
          <c:cat>
            <c:strRef>
              <c:f>'Chart Data'!$A$2:$A$3</c:f>
              <c:strCache>
                <c:ptCount val="2"/>
                <c:pt idx="0">
                  <c:v>A商品</c:v>
                </c:pt>
                <c:pt idx="1">
                  <c:v>B商品</c:v>
                </c:pt>
              </c:strCache>
            </c:strRef>
          </c:cat>
          <c:val>
            <c:numRef>
              <c:f>'Chart Data'!$B$2:$B$3</c:f>
              <c:numCache>
                <c:formatCode>General</c:formatCode>
                <c:ptCount val="2"/>
                <c:pt idx="0">
                  <c:v>90</c:v>
                </c:pt>
                <c:pt idx="1">
                  <c:v>60</c:v>
                </c:pt>
              </c:numCache>
            </c:numRef>
          </c:val>
        </c:ser>
        <c:ser>
          <c:idx val="1"/>
          <c:order val="1"/>
          <c:tx>
            <c:v>今週</c:v>
          </c:tx>
          <c:spPr>
            <a:solidFill xmlns:a="http://schemas.openxmlformats.org/drawingml/2006/main">
              <a:srgbClr val="086BDA"/>
            </a:solidFill>
          </c:spPr>
          <c:cat>
            <c:strRef>
              <c:f>'Chart Data'!$C$2:$C$3</c:f>
              <c:strCache>
                <c:ptCount val="2"/>
                <c:pt idx="0">
                  <c:v>A商品</c:v>
                </c:pt>
                <c:pt idx="1">
                  <c:v>B商品</c:v>
                </c:pt>
              </c:strCache>
            </c:strRef>
          </c:cat>
          <c:val>
            <c:numRef>
              <c:f>'Chart Data'!$D$2:$D$3</c:f>
              <c:numCache>
                <c:formatCode>General</c:formatCode>
                <c:ptCount val="2"/>
                <c:pt idx="0">
                  <c:v>100</c:v>
                </c:pt>
                <c:pt idx="1">
                  <c:v>60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800" b="1">
                  <a:solidFill>
                    <a:srgbClr val="142C4D"/>
                  </a:solidFill>
                  <a:latin typeface="Hiragino Sans"/>
                  <a:ea typeface="Hiragino Sans"/>
                  <a:cs typeface="Hiragino Sans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800">
                <a:solidFill>
                  <a:srgbClr val="142C4D"/>
                </a:solidFill>
                <a:latin typeface="Hiragino Sans"/>
                <a:ea typeface="Hiragino Sans"/>
                <a:cs typeface="Hiragino Sans"/>
              </a:defRPr>
            </a:pPr>
          </a:p>
        </c:txPr>
        <c:crossAx val="48672768"/>
      </c:catAx>
      <c:valAx>
        <c:axId val="48672768"/>
        <c:scaling>
          <c:orientation val="minMax"/>
          <c:max val="120"/>
          <c:min val="0"/>
        </c:scaling>
        <c:delete val="0"/>
        <c:axPos val="l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500">
                <a:solidFill>
                  <a:srgbClr val="5A6D82"/>
                </a:solidFill>
                <a:latin typeface="Hiragino Sans"/>
                <a:ea typeface="Hiragino Sans"/>
                <a:cs typeface="Hiragino Sans"/>
              </a:defRPr>
            </a:pPr>
          </a:p>
        </c:txPr>
        <c:crossAx val="48650112"/>
        <c:crossBetween val="between"/>
        <c:majorUnit val="30"/>
      </c:valAx>
    </c:plotArea>
    <c:legend>
      <c:legendPos val="b"/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1800">
              <a:solidFill>
                <a:srgbClr val="142C4D"/>
              </a:solidFill>
              <a:latin typeface="Hiragino Sans"/>
              <a:ea typeface="Hiragino Sans"/>
              <a:cs typeface="Hiragino Sans"/>
            </a:defRPr>
          </a:pPr>
        </a:p>
      </c:txPr>
    </c:legend>
    <c:plotVisOnly val="1"/>
  </c:chart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E174817-9DAC-424D-A4F5-3F98112E4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2900"/>
            <a:ext cx="1047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31669D"/>
                </a:solidFill>
                <a:latin typeface="Hiragino Sans"/>
                <a:ea typeface="Hiragino Sans"/>
                <a:cs typeface="Hiragino Sans"/>
              </a:defRPr>
            </a:pPr>
            <a:r>
              <a:rPr sz="1500" b="0">
                <a:solidFill>
                  <a:srgbClr val="31669D"/>
                </a:solidFill>
                <a:latin typeface="Hiragino Sans"/>
                <a:ea typeface="Hiragino Sans"/>
                <a:cs typeface="Hiragino Sans"/>
              </a:rPr>
              <a:t>週次売上報告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E28C893-6948-4A37-B1D7-C2F003A4A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525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42C4D"/>
                </a:solidFill>
                <a:latin typeface="Hiragino Sans"/>
                <a:ea typeface="Hiragino Sans"/>
                <a:cs typeface="Hiragino Sans"/>
              </a:defRPr>
            </a:pPr>
            <a:r>
              <a:rPr sz="3450" b="1">
                <a:solidFill>
                  <a:srgbClr val="142C4D"/>
                </a:solidFill>
                <a:latin typeface="Hiragino Sans"/>
                <a:ea typeface="Hiragino Sans"/>
                <a:cs typeface="Hiragino Sans"/>
              </a:rPr>
              <a:t>売上160万円、前週比6.7％増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58F3BEC-E5FF-4291-950C-AB0FAE2FC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05550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A6D82"/>
                </a:solidFill>
                <a:latin typeface="Hiragino Sans"/>
                <a:ea typeface="Hiragino Sans"/>
                <a:cs typeface="Hiragino Sans"/>
              </a:defRPr>
            </a:pPr>
            <a:r>
              <a:rPr sz="1350" b="0">
                <a:solidFill>
                  <a:srgbClr val="5A6D82"/>
                </a:solidFill>
                <a:latin typeface="Hiragino Sans"/>
                <a:ea typeface="Hiragino Sans"/>
                <a:cs typeface="Hiragino Sans"/>
              </a:rPr>
              <a:t>架空データによる練習例 · 編集部制作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DBBF02C-8F54-4D91-8836-70A7F75BB3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05550"/>
            <a:ext cx="47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142C4D"/>
                </a:solidFill>
                <a:latin typeface="Hiragino Sans"/>
                <a:ea typeface="Hiragino Sans"/>
                <a:cs typeface="Hiragino Sans"/>
              </a:defRPr>
            </a:pPr>
            <a:r>
              <a:rPr sz="1350" b="0">
                <a:solidFill>
                  <a:srgbClr val="142C4D"/>
                </a:solidFill>
                <a:latin typeface="Hiragino Sans"/>
                <a:ea typeface="Hiragino Sans"/>
                <a:cs typeface="Hiragino Sans"/>
              </a:rPr>
              <a:t>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32989BD-E0FD-4BC3-9EFC-9996A053F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28875"/>
            <a:ext cx="10763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6600" b="1">
                <a:solidFill>
                  <a:srgbClr val="086BDA"/>
                </a:solidFill>
                <a:latin typeface="Hiragino Sans"/>
                <a:ea typeface="Hiragino Sans"/>
                <a:cs typeface="Hiragino Sans"/>
              </a:defRPr>
            </a:pPr>
            <a:r>
              <a:rPr sz="6600" b="1">
                <a:solidFill>
                  <a:srgbClr val="086BDA"/>
                </a:solidFill>
                <a:latin typeface="Hiragino Sans"/>
                <a:ea typeface="Hiragino Sans"/>
                <a:cs typeface="Hiragino Sans"/>
              </a:rPr>
              <a:t>160 万円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E22F4F4-B26D-442C-8DA2-81B9647E1C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857625"/>
            <a:ext cx="10477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142C4D"/>
                </a:solidFill>
                <a:latin typeface="Hiragino Sans"/>
                <a:ea typeface="Hiragino Sans"/>
                <a:cs typeface="Hiragino Sans"/>
              </a:defRPr>
            </a:pPr>
            <a:r>
              <a:rPr sz="2400" b="0">
                <a:solidFill>
                  <a:srgbClr val="142C4D"/>
                </a:solidFill>
                <a:latin typeface="Hiragino Sans"/>
                <a:ea typeface="Hiragino Sans"/>
                <a:cs typeface="Hiragino Sans"/>
              </a:rPr>
              <a:t>前週 150万円   ／   増加 10万円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892A245-E699-4D26-8972-30EC1A597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857750"/>
            <a:ext cx="104775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42C4D"/>
                </a:solidFill>
                <a:latin typeface="Hiragino Sans"/>
                <a:ea typeface="Hiragino Sans"/>
                <a:cs typeface="Hiragino Sans"/>
              </a:defRPr>
            </a:pPr>
            <a:r>
              <a:rPr sz="2100" b="0">
                <a:solidFill>
                  <a:srgbClr val="142C4D"/>
                </a:solidFill>
                <a:latin typeface="Hiragino Sans"/>
                <a:ea typeface="Hiragino Sans"/>
                <a:cs typeface="Hiragino Sans"/>
              </a:rPr>
              <a:t>増加要因は未確認。次に商品別の内訳を確認します。</a:t>
            </a:r>
          </a:p>
        </p:txBody>
      </p:sp>
    </p:spTree>
    <p:extLst>
      <p:ext uri="{BB962C8B-B14F-4D97-AF65-F5344CB8AC3E}">
        <p14:creationId xmlns:p14="http://schemas.microsoft.com/office/powerpoint/2010/main" val="46991872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F522A7D-719F-4384-9A5F-71912B282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2900"/>
            <a:ext cx="1047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31669D"/>
                </a:solidFill>
                <a:latin typeface="Hiragino Sans"/>
                <a:ea typeface="Hiragino Sans"/>
                <a:cs typeface="Hiragino Sans"/>
              </a:defRPr>
            </a:pPr>
            <a:r>
              <a:rPr sz="1500" b="0">
                <a:solidFill>
                  <a:srgbClr val="31669D"/>
                </a:solidFill>
                <a:latin typeface="Hiragino Sans"/>
                <a:ea typeface="Hiragino Sans"/>
                <a:cs typeface="Hiragino Sans"/>
              </a:rPr>
              <a:t>週次売上報告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BC94F70-22C9-46A6-876B-3FA82C52F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525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42C4D"/>
                </a:solidFill>
                <a:latin typeface="Hiragino Sans"/>
                <a:ea typeface="Hiragino Sans"/>
                <a:cs typeface="Hiragino Sans"/>
              </a:defRPr>
            </a:pPr>
            <a:r>
              <a:rPr sz="3450" b="1">
                <a:solidFill>
                  <a:srgbClr val="142C4D"/>
                </a:solidFill>
                <a:latin typeface="Hiragino Sans"/>
                <a:ea typeface="Hiragino Sans"/>
                <a:cs typeface="Hiragino Sans"/>
              </a:rPr>
              <a:t>A商品の増加が合計を押し上げた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46A836F-8031-4A36-A103-7B82A6D9C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05550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A6D82"/>
                </a:solidFill>
                <a:latin typeface="Hiragino Sans"/>
                <a:ea typeface="Hiragino Sans"/>
                <a:cs typeface="Hiragino Sans"/>
              </a:defRPr>
            </a:pPr>
            <a:r>
              <a:rPr sz="1350" b="0">
                <a:solidFill>
                  <a:srgbClr val="5A6D82"/>
                </a:solidFill>
                <a:latin typeface="Hiragino Sans"/>
                <a:ea typeface="Hiragino Sans"/>
                <a:cs typeface="Hiragino Sans"/>
              </a:rPr>
              <a:t>架空データによる練習例 · 編集部制作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874EA58-45E4-4AB0-A7DB-3D9938ED3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05550"/>
            <a:ext cx="47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142C4D"/>
                </a:solidFill>
                <a:latin typeface="Hiragino Sans"/>
                <a:ea typeface="Hiragino Sans"/>
                <a:cs typeface="Hiragino Sans"/>
              </a:defRPr>
            </a:pPr>
            <a:r>
              <a:rPr sz="1350" b="0">
                <a:solidFill>
                  <a:srgbClr val="142C4D"/>
                </a:solidFill>
                <a:latin typeface="Hiragino Sans"/>
                <a:ea typeface="Hiragino Sans"/>
                <a:cs typeface="Hiragino Sans"/>
              </a:rPr>
              <a:t>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53D40DA-3AAE-4DD1-9FA2-1993064EF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857375"/>
            <a:ext cx="9525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5A6D82"/>
                </a:solidFill>
                <a:latin typeface="Hiragino Sans"/>
                <a:ea typeface="Hiragino Sans"/>
                <a:cs typeface="Hiragino Sans"/>
              </a:defRPr>
            </a:pPr>
            <a:r>
              <a:rPr sz="1875" b="0">
                <a:solidFill>
                  <a:srgbClr val="5A6D82"/>
                </a:solidFill>
                <a:latin typeface="Hiragino Sans"/>
                <a:ea typeface="Hiragino Sans"/>
                <a:cs typeface="Hiragino Sans"/>
              </a:rPr>
              <a:t>商品別売上　単位：万円</a:t>
            </a:r>
          </a:p>
        </p:txBody>
      </p:sp>
      <p:graphicFrame>
        <p:nvGraphicFramePr>
          <p:cNvPr id="13" name="Chart"/>
          <p:cNvGraphicFramePr/>
          <p:nvPr/>
        </p:nvGraphicFramePr>
        <p:xfrm>
          <a:off xmlns:a="http://schemas.openxmlformats.org/drawingml/2006/main" x="904875" y="2428875"/>
          <a:ext xmlns:a="http://schemas.openxmlformats.org/drawingml/2006/main" cx="10287000" cy="3190875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1a89e481415045af"/>
          </a:graphicData>
        </a:graphic>
      </p:graphicFrame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BA3207D-95F8-43DB-9001-98D6A2DDF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34050"/>
            <a:ext cx="10477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142C4D"/>
                </a:solidFill>
                <a:latin typeface="Hiragino Sans"/>
                <a:ea typeface="Hiragino Sans"/>
                <a:cs typeface="Hiragino Sans"/>
              </a:defRPr>
            </a:pPr>
            <a:r>
              <a:rPr sz="1875" b="0">
                <a:solidFill>
                  <a:srgbClr val="142C4D"/>
                </a:solidFill>
                <a:latin typeface="Hiragino Sans"/>
                <a:ea typeface="Hiragino Sans"/>
                <a:cs typeface="Hiragino Sans"/>
              </a:rPr>
              <a:t>合計：前週150万円 ／ 今週160万円</a:t>
            </a:r>
          </a:p>
        </p:txBody>
      </p:sp>
    </p:spTree>
    <p:extLst>
      <p:ext uri="{BB962C8B-B14F-4D97-AF65-F5344CB8AC3E}">
        <p14:creationId xmlns:p14="http://schemas.microsoft.com/office/powerpoint/2010/main" val="71842779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23523DF-D544-41EA-92D7-28BD2476F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2900"/>
            <a:ext cx="1047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31669D"/>
                </a:solidFill>
                <a:latin typeface="Hiragino Sans"/>
                <a:ea typeface="Hiragino Sans"/>
                <a:cs typeface="Hiragino Sans"/>
              </a:defRPr>
            </a:pPr>
            <a:r>
              <a:rPr sz="1500" b="0">
                <a:solidFill>
                  <a:srgbClr val="31669D"/>
                </a:solidFill>
                <a:latin typeface="Hiragino Sans"/>
                <a:ea typeface="Hiragino Sans"/>
                <a:cs typeface="Hiragino Sans"/>
              </a:rPr>
              <a:t>週次売上報告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C5E9097-EA84-4347-A761-F4869EE56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525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42C4D"/>
                </a:solidFill>
                <a:latin typeface="Hiragino Sans"/>
                <a:ea typeface="Hiragino Sans"/>
                <a:cs typeface="Hiragino Sans"/>
              </a:defRPr>
            </a:pPr>
            <a:r>
              <a:rPr sz="3450" b="1">
                <a:solidFill>
                  <a:srgbClr val="142C4D"/>
                </a:solidFill>
                <a:latin typeface="Hiragino Sans"/>
                <a:ea typeface="Hiragino Sans"/>
                <a:cs typeface="Hiragino Sans"/>
              </a:rPr>
              <a:t>増加要因を確認するための提案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B164C44-B7CF-4BB7-A167-93E0BA644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05550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A6D82"/>
                </a:solidFill>
                <a:latin typeface="Hiragino Sans"/>
                <a:ea typeface="Hiragino Sans"/>
                <a:cs typeface="Hiragino Sans"/>
              </a:defRPr>
            </a:pPr>
            <a:r>
              <a:rPr sz="1350" b="0">
                <a:solidFill>
                  <a:srgbClr val="5A6D82"/>
                </a:solidFill>
                <a:latin typeface="Hiragino Sans"/>
                <a:ea typeface="Hiragino Sans"/>
                <a:cs typeface="Hiragino Sans"/>
              </a:rPr>
              <a:t>架空データによる練習例 · 編集部制作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FB0E070-4620-4DA0-82AC-1B53F6C08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05550"/>
            <a:ext cx="47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142C4D"/>
                </a:solidFill>
                <a:latin typeface="Hiragino Sans"/>
                <a:ea typeface="Hiragino Sans"/>
                <a:cs typeface="Hiragino Sans"/>
              </a:defRPr>
            </a:pPr>
            <a:r>
              <a:rPr sz="1350" b="0">
                <a:solidFill>
                  <a:srgbClr val="142C4D"/>
                </a:solidFill>
                <a:latin typeface="Hiragino Sans"/>
                <a:ea typeface="Hiragino Sans"/>
                <a:cs typeface="Hiragino Sans"/>
              </a:rPr>
              <a:t>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BA2CC62-CA4B-4E4C-8C8D-8B5C2523C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286000"/>
            <a:ext cx="10477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086BDA"/>
                </a:solidFill>
                <a:latin typeface="Hiragino Sans"/>
                <a:ea typeface="Hiragino Sans"/>
                <a:cs typeface="Hiragino Sans"/>
              </a:defRPr>
            </a:pPr>
            <a:r>
              <a:rPr sz="2250" b="1">
                <a:solidFill>
                  <a:srgbClr val="086BDA"/>
                </a:solidFill>
                <a:latin typeface="Hiragino Sans"/>
                <a:ea typeface="Hiragino Sans"/>
                <a:cs typeface="Hiragino Sans"/>
              </a:rPr>
              <a:t>分かっていること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36E9A33-50C7-4C8D-97E8-C493FEA44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876550"/>
            <a:ext cx="1047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42C4D"/>
                </a:solidFill>
                <a:latin typeface="Hiragino Sans"/>
                <a:ea typeface="Hiragino Sans"/>
                <a:cs typeface="Hiragino Sans"/>
              </a:defRPr>
            </a:pPr>
            <a:r>
              <a:rPr sz="2250" b="0">
                <a:solidFill>
                  <a:srgbClr val="142C4D"/>
                </a:solidFill>
                <a:latin typeface="Hiragino Sans"/>
                <a:ea typeface="Hiragino Sans"/>
                <a:cs typeface="Hiragino Sans"/>
              </a:rPr>
              <a:t>A商品は前週より10万円増加。B商品は同額です。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6F3A120-45FB-4661-9565-7ED182708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876675"/>
            <a:ext cx="10477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086BDA"/>
                </a:solidFill>
                <a:latin typeface="Hiragino Sans"/>
                <a:ea typeface="Hiragino Sans"/>
                <a:cs typeface="Hiragino Sans"/>
              </a:defRPr>
            </a:pPr>
            <a:r>
              <a:rPr sz="2250" b="1">
                <a:solidFill>
                  <a:srgbClr val="086BDA"/>
                </a:solidFill>
                <a:latin typeface="Hiragino Sans"/>
                <a:ea typeface="Hiragino Sans"/>
                <a:cs typeface="Hiragino Sans"/>
              </a:rPr>
              <a:t>次に確認すること（提案）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715527B-1D2C-4880-8CC5-C50C9FAEC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476750"/>
            <a:ext cx="10477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42C4D"/>
                </a:solidFill>
                <a:latin typeface="Hiragino Sans"/>
                <a:ea typeface="Hiragino Sans"/>
                <a:cs typeface="Hiragino Sans"/>
              </a:defRPr>
            </a:pPr>
            <a:r>
              <a:rPr sz="2250" b="0">
                <a:solidFill>
                  <a:srgbClr val="142C4D"/>
                </a:solidFill>
                <a:latin typeface="Hiragino Sans"/>
                <a:ea typeface="Hiragino Sans"/>
                <a:cs typeface="Hiragino Sans"/>
              </a:rPr>
              <a:t>受注件数・単価・案件構成を確認します。</a:t>
            </a:r>
          </a:p>
          <a:p xmlns:a="http://schemas.openxmlformats.org/drawingml/2006/main">
            <a:pPr>
              <a:defRPr sz="2250" b="0">
                <a:solidFill>
                  <a:srgbClr val="142C4D"/>
                </a:solidFill>
                <a:latin typeface="Hiragino Sans"/>
                <a:ea typeface="Hiragino Sans"/>
                <a:cs typeface="Hiragino Sans"/>
              </a:defRPr>
            </a:pPr>
            <a:r>
              <a:rPr sz="2250" b="0">
                <a:solidFill>
                  <a:srgbClr val="142C4D"/>
                </a:solidFill>
                <a:latin typeface="Hiragino Sans"/>
                <a:ea typeface="Hiragino Sans"/>
                <a:cs typeface="Hiragino Sans"/>
              </a:rPr>
              <a:t>原因、担当者、期限はまだ決まっていません。</a:t>
            </a:r>
          </a:p>
        </p:txBody>
      </p:sp>
    </p:spTree>
    <p:extLst>
      <p:ext uri="{BB962C8B-B14F-4D97-AF65-F5344CB8AC3E}">
        <p14:creationId xmlns:p14="http://schemas.microsoft.com/office/powerpoint/2010/main" val="170194346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2026-10-03T00:51:50.8340000Z</dcterms:created>
  <dcterms:modified xsi:type="dcterms:W3CDTF">2026-10-03T00:51:50.8340000Z</dcterms:modified>
</coreProperties>
</file>